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showPr>
  <p:clrMru>
    <a:srgbClr val="FFFFCC"/>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86" autoAdjust="0"/>
    <p:restoredTop sz="94660"/>
  </p:normalViewPr>
  <p:slideViewPr>
    <p:cSldViewPr>
      <p:cViewPr varScale="1">
        <p:scale>
          <a:sx n="86" d="100"/>
          <a:sy n="86" d="100"/>
        </p:scale>
        <p:origin x="-147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05.04.2022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05.04.2022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05.04.2022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05.04.2022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05.04.2022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05.04.2022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05.04.2022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05.04.2022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7.png"/><Relationship Id="rId18" Type="http://schemas.openxmlformats.org/officeDocument/2006/relationships/slide" Target="slide5.xml"/><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slide" Target="slide8.xml"/><Relationship Id="rId17" Type="http://schemas.openxmlformats.org/officeDocument/2006/relationships/image" Target="../media/image9.png"/><Relationship Id="rId2" Type="http://schemas.openxmlformats.org/officeDocument/2006/relationships/slide" Target="slide7.xml"/><Relationship Id="rId16" Type="http://schemas.openxmlformats.org/officeDocument/2006/relationships/slide" Target="slide4.xml"/><Relationship Id="rId20"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slide" Target="slide11.xml"/><Relationship Id="rId19" Type="http://schemas.openxmlformats.org/officeDocument/2006/relationships/image" Target="../media/image10.png"/><Relationship Id="rId4" Type="http://schemas.openxmlformats.org/officeDocument/2006/relationships/slide" Target="slide3.xml"/><Relationship Id="rId9" Type="http://schemas.openxmlformats.org/officeDocument/2006/relationships/image" Target="../media/image5.png"/><Relationship Id="rId14" Type="http://schemas.openxmlformats.org/officeDocument/2006/relationships/slide" Target="slide6.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tudent_24\Downloads\kisspng-road-pedestrian-crossing-zebra-crossing-street-civilization-across-the-road-5a89fff8581f81.571915771518993400361.png"/>
          <p:cNvPicPr>
            <a:picLocks noChangeAspect="1" noChangeArrowheads="1"/>
          </p:cNvPicPr>
          <p:nvPr/>
        </p:nvPicPr>
        <p:blipFill>
          <a:blip r:embed="rId2" cstate="print"/>
          <a:srcRect/>
          <a:stretch>
            <a:fillRect/>
          </a:stretch>
        </p:blipFill>
        <p:spPr bwMode="auto">
          <a:xfrm>
            <a:off x="0" y="-675456"/>
            <a:ext cx="9144000" cy="7533456"/>
          </a:xfrm>
          <a:prstGeom prst="rect">
            <a:avLst/>
          </a:prstGeom>
          <a:noFill/>
        </p:spPr>
      </p:pic>
      <p:sp>
        <p:nvSpPr>
          <p:cNvPr id="2" name="Заголовок 1"/>
          <p:cNvSpPr>
            <a:spLocks noGrp="1"/>
          </p:cNvSpPr>
          <p:nvPr>
            <p:ph type="ctrTitle"/>
          </p:nvPr>
        </p:nvSpPr>
        <p:spPr>
          <a:xfrm>
            <a:off x="685800" y="476672"/>
            <a:ext cx="7772400" cy="1470025"/>
          </a:xfrm>
        </p:spPr>
        <p:txBody>
          <a:bodyPr>
            <a:normAutofit/>
          </a:bodyPr>
          <a:lstStyle/>
          <a:p>
            <a:r>
              <a:rPr lang="ru-RU" sz="5400" dirty="0" smtClean="0">
                <a:latin typeface="Arial" pitchFamily="34" charset="0"/>
                <a:cs typeface="Arial" pitchFamily="34" charset="0"/>
              </a:rPr>
              <a:t>Дорожные знаки</a:t>
            </a:r>
            <a:endParaRPr lang="ru-RU" sz="5400" dirty="0">
              <a:latin typeface="Arial" pitchFamily="34" charset="0"/>
              <a:cs typeface="Arial" pitchFamily="34" charset="0"/>
            </a:endParaRPr>
          </a:p>
        </p:txBody>
      </p:sp>
      <p:sp>
        <p:nvSpPr>
          <p:cNvPr id="3" name="Подзаголовок 2"/>
          <p:cNvSpPr>
            <a:spLocks noGrp="1"/>
          </p:cNvSpPr>
          <p:nvPr>
            <p:ph type="subTitle" idx="1"/>
          </p:nvPr>
        </p:nvSpPr>
        <p:spPr>
          <a:xfrm>
            <a:off x="1371600" y="1748408"/>
            <a:ext cx="6400800" cy="1752600"/>
          </a:xfrm>
        </p:spPr>
        <p:txBody>
          <a:bodyPr>
            <a:normAutofit/>
          </a:bodyPr>
          <a:lstStyle/>
          <a:p>
            <a:r>
              <a:rPr lang="ru-RU" sz="2000" dirty="0" smtClean="0">
                <a:solidFill>
                  <a:schemeClr val="tx1"/>
                </a:solidFill>
                <a:latin typeface="Arial" pitchFamily="34" charset="0"/>
                <a:cs typeface="Arial" pitchFamily="34" charset="0"/>
              </a:rPr>
              <a:t>и</a:t>
            </a:r>
            <a:r>
              <a:rPr lang="ru-RU" sz="2000" dirty="0" smtClean="0">
                <a:solidFill>
                  <a:schemeClr val="tx1"/>
                </a:solidFill>
                <a:latin typeface="Arial" pitchFamily="34" charset="0"/>
                <a:cs typeface="Arial" pitchFamily="34" charset="0"/>
              </a:rPr>
              <a:t>нтерактивный плакат</a:t>
            </a:r>
            <a:endParaRPr lang="ru-RU" sz="2000" dirty="0">
              <a:solidFill>
                <a:schemeClr val="tx1"/>
              </a:solidFill>
              <a:latin typeface="Arial" pitchFamily="34" charset="0"/>
              <a:cs typeface="Arial" pitchFamily="34" charset="0"/>
            </a:endParaRPr>
          </a:p>
        </p:txBody>
      </p:sp>
      <p:sp>
        <p:nvSpPr>
          <p:cNvPr id="6" name="Стрелка вправо 5">
            <a:hlinkClick r:id="rId3" action="ppaction://hlinksldjump"/>
          </p:cNvPr>
          <p:cNvSpPr/>
          <p:nvPr/>
        </p:nvSpPr>
        <p:spPr>
          <a:xfrm>
            <a:off x="8460432" y="6237312"/>
            <a:ext cx="504056" cy="50405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0226"/>
          </a:xfrm>
          <a:solidFill>
            <a:schemeClr val="bg1"/>
          </a:solidFill>
          <a:ln>
            <a:solidFill>
              <a:schemeClr val="tx1"/>
            </a:solidFill>
          </a:ln>
        </p:spPr>
        <p:txBody>
          <a:bodyPr/>
          <a:lstStyle/>
          <a:p>
            <a:pPr algn="l"/>
            <a:r>
              <a:rPr lang="ru-RU" dirty="0" smtClean="0"/>
              <a:t>          Въезд запрещен</a:t>
            </a:r>
            <a:endParaRPr lang="ru-RU" dirty="0"/>
          </a:p>
        </p:txBody>
      </p:sp>
      <p:sp>
        <p:nvSpPr>
          <p:cNvPr id="3" name="Содержимое 2"/>
          <p:cNvSpPr>
            <a:spLocks noGrp="1"/>
          </p:cNvSpPr>
          <p:nvPr>
            <p:ph idx="1"/>
          </p:nvPr>
        </p:nvSpPr>
        <p:spPr>
          <a:xfrm>
            <a:off x="467544" y="2420888"/>
            <a:ext cx="8229600" cy="4093915"/>
          </a:xfrm>
        </p:spPr>
        <p:txBody>
          <a:bodyPr>
            <a:normAutofit/>
          </a:bodyPr>
          <a:lstStyle/>
          <a:p>
            <a:pPr marL="0" indent="0" algn="just" fontAlgn="base">
              <a:spcBef>
                <a:spcPts val="0"/>
              </a:spcBef>
              <a:buNone/>
            </a:pPr>
            <a:r>
              <a:rPr lang="ru-RU" dirty="0" smtClean="0">
                <a:latin typeface="Arial" pitchFamily="34" charset="0"/>
                <a:cs typeface="Arial" pitchFamily="34" charset="0"/>
              </a:rPr>
              <a:t>Даже езда </a:t>
            </a:r>
            <a:r>
              <a:rPr lang="ru-RU" dirty="0" smtClean="0">
                <a:latin typeface="Arial" pitchFamily="34" charset="0"/>
                <a:cs typeface="Arial" pitchFamily="34" charset="0"/>
              </a:rPr>
              <a:t>на велосипеде здесь запрещена. Поэтому ему нужно двигаться пешком и вести велосипед рядом. В этой ситуации </a:t>
            </a:r>
            <a:r>
              <a:rPr lang="ru-RU" dirty="0" smtClean="0">
                <a:latin typeface="Arial" pitchFamily="34" charset="0"/>
                <a:cs typeface="Arial" pitchFamily="34" charset="0"/>
              </a:rPr>
              <a:t>человек будет </a:t>
            </a:r>
            <a:r>
              <a:rPr lang="ru-RU" dirty="0" smtClean="0">
                <a:latin typeface="Arial" pitchFamily="34" charset="0"/>
                <a:cs typeface="Arial" pitchFamily="34" charset="0"/>
              </a:rPr>
              <a:t>считаться пешеходом и не окажется нарушителем правил ПДД.</a:t>
            </a:r>
          </a:p>
          <a:p>
            <a:pPr>
              <a:buNone/>
            </a:pPr>
            <a:r>
              <a:rPr lang="ru-RU" dirty="0" smtClean="0"/>
              <a:t/>
            </a:r>
            <a:br>
              <a:rPr lang="ru-RU" dirty="0" smtClean="0"/>
            </a:br>
            <a:endParaRPr lang="ru-RU" dirty="0">
              <a:solidFill>
                <a:schemeClr val="accent2"/>
              </a:solidFill>
              <a:latin typeface="Arial" pitchFamily="34" charset="0"/>
              <a:cs typeface="Arial" pitchFamily="34" charset="0"/>
            </a:endParaRPr>
          </a:p>
        </p:txBody>
      </p:sp>
      <p:pic>
        <p:nvPicPr>
          <p:cNvPr id="5" name="Picture 16" descr="Въезд запрещен"/>
          <p:cNvPicPr>
            <a:picLocks noChangeAspect="1" noChangeArrowheads="1"/>
          </p:cNvPicPr>
          <p:nvPr/>
        </p:nvPicPr>
        <p:blipFill>
          <a:blip r:embed="rId2" cstate="print"/>
          <a:srcRect/>
          <a:stretch>
            <a:fillRect/>
          </a:stretch>
        </p:blipFill>
        <p:spPr bwMode="auto">
          <a:xfrm>
            <a:off x="6876256" y="260648"/>
            <a:ext cx="1800200" cy="1944216"/>
          </a:xfrm>
          <a:prstGeom prst="rect">
            <a:avLst/>
          </a:prstGeom>
          <a:noFill/>
        </p:spPr>
      </p:pic>
      <p:pic>
        <p:nvPicPr>
          <p:cNvPr id="7" name="Рисунок 6">
            <a:hlinkClick r:id="rId3" action="ppaction://hlinksldjump"/>
            <a:extLst>
              <a:ext uri="{FF2B5EF4-FFF2-40B4-BE49-F238E27FC236}">
                <a16:creationId xmlns="" xmlns:a16="http://schemas.microsoft.com/office/drawing/2014/main" id="{A332CE0D-6A6A-49B7-9B74-515A44DAC5B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703841" y="1"/>
            <a:ext cx="476671" cy="47667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0226"/>
          </a:xfrm>
          <a:solidFill>
            <a:schemeClr val="bg1"/>
          </a:solidFill>
          <a:ln>
            <a:solidFill>
              <a:schemeClr val="tx1"/>
            </a:solidFill>
          </a:ln>
        </p:spPr>
        <p:txBody>
          <a:bodyPr/>
          <a:lstStyle/>
          <a:p>
            <a:pPr algn="l"/>
            <a:r>
              <a:rPr lang="ru-RU" dirty="0" smtClean="0"/>
              <a:t>     Движение пешеходов     </a:t>
            </a:r>
            <a:br>
              <a:rPr lang="ru-RU" dirty="0" smtClean="0"/>
            </a:br>
            <a:r>
              <a:rPr lang="ru-RU" dirty="0" smtClean="0"/>
              <a:t> </a:t>
            </a:r>
            <a:r>
              <a:rPr lang="ru-RU" dirty="0" smtClean="0"/>
              <a:t>              запрещено</a:t>
            </a:r>
            <a:endParaRPr lang="ru-RU" dirty="0"/>
          </a:p>
        </p:txBody>
      </p:sp>
      <p:sp>
        <p:nvSpPr>
          <p:cNvPr id="3" name="Содержимое 2"/>
          <p:cNvSpPr>
            <a:spLocks noGrp="1"/>
          </p:cNvSpPr>
          <p:nvPr>
            <p:ph idx="1"/>
          </p:nvPr>
        </p:nvSpPr>
        <p:spPr>
          <a:xfrm>
            <a:off x="467544" y="2420888"/>
            <a:ext cx="8229600" cy="4093915"/>
          </a:xfrm>
        </p:spPr>
        <p:txBody>
          <a:bodyPr>
            <a:normAutofit fontScale="85000" lnSpcReduction="10000"/>
          </a:bodyPr>
          <a:lstStyle/>
          <a:p>
            <a:pPr marL="0" indent="0" algn="just">
              <a:lnSpc>
                <a:spcPct val="120000"/>
              </a:lnSpc>
              <a:spcBef>
                <a:spcPts val="0"/>
              </a:spcBef>
              <a:buNone/>
            </a:pPr>
            <a:r>
              <a:rPr lang="ru-RU" dirty="0" smtClean="0">
                <a:latin typeface="Arial" pitchFamily="34" charset="0"/>
                <a:cs typeface="Arial" pitchFamily="34" charset="0"/>
              </a:rPr>
              <a:t>Он запрещает </a:t>
            </a:r>
            <a:r>
              <a:rPr lang="ru-RU" dirty="0" smtClean="0">
                <a:latin typeface="Arial" pitchFamily="34" charset="0"/>
                <a:cs typeface="Arial" pitchFamily="34" charset="0"/>
              </a:rPr>
              <a:t>пешеходное движение на отдельном участке. Обычно он ставится в самых опасных местах, например, при плохой видимости, узкой трассе, некачественном покрытии, несущем риск травм, например, при посыпке гравием или при проведении спецработ, наличии большого количества транспорта, особенно большегрузного.</a:t>
            </a:r>
            <a:endParaRPr lang="ru-RU" dirty="0">
              <a:solidFill>
                <a:schemeClr val="accent2"/>
              </a:solidFill>
              <a:latin typeface="Arial" pitchFamily="34" charset="0"/>
              <a:cs typeface="Arial" pitchFamily="34" charset="0"/>
            </a:endParaRPr>
          </a:p>
        </p:txBody>
      </p:sp>
      <p:pic>
        <p:nvPicPr>
          <p:cNvPr id="6" name="Picture 18" descr="Движение пешеходов запрещено"/>
          <p:cNvPicPr>
            <a:picLocks noChangeAspect="1" noChangeArrowheads="1"/>
          </p:cNvPicPr>
          <p:nvPr/>
        </p:nvPicPr>
        <p:blipFill>
          <a:blip r:embed="rId2" cstate="print"/>
          <a:srcRect/>
          <a:stretch>
            <a:fillRect/>
          </a:stretch>
        </p:blipFill>
        <p:spPr bwMode="auto">
          <a:xfrm>
            <a:off x="6876256" y="260648"/>
            <a:ext cx="1800200" cy="1944216"/>
          </a:xfrm>
          <a:prstGeom prst="rect">
            <a:avLst/>
          </a:prstGeom>
          <a:noFill/>
        </p:spPr>
      </p:pic>
      <p:pic>
        <p:nvPicPr>
          <p:cNvPr id="7" name="Рисунок 6">
            <a:hlinkClick r:id="rId3" action="ppaction://hlinksldjump"/>
            <a:extLst>
              <a:ext uri="{FF2B5EF4-FFF2-40B4-BE49-F238E27FC236}">
                <a16:creationId xmlns="" xmlns:a16="http://schemas.microsoft.com/office/drawing/2014/main" id="{A332CE0D-6A6A-49B7-9B74-515A44DAC5B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703841" y="1"/>
            <a:ext cx="476671" cy="47667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Место остановки автобуса и (или) троллейбуса">
            <a:hlinkClick r:id="rId2" action="ppaction://hlinksldjump"/>
          </p:cNvPr>
          <p:cNvPicPr>
            <a:picLocks noChangeAspect="1" noChangeArrowheads="1"/>
          </p:cNvPicPr>
          <p:nvPr/>
        </p:nvPicPr>
        <p:blipFill>
          <a:blip r:embed="rId3" cstate="print"/>
          <a:srcRect/>
          <a:stretch>
            <a:fillRect/>
          </a:stretch>
        </p:blipFill>
        <p:spPr bwMode="auto">
          <a:xfrm>
            <a:off x="3604393" y="1988840"/>
            <a:ext cx="1831703" cy="2664296"/>
          </a:xfrm>
          <a:prstGeom prst="rect">
            <a:avLst/>
          </a:prstGeom>
          <a:noFill/>
        </p:spPr>
      </p:pic>
      <p:sp>
        <p:nvSpPr>
          <p:cNvPr id="2058" name="AutoShape 10" descr="https://zakon-auto.ru/i/articles/znaki/znak-velosipednaia-dorozhka-4.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60" name="Picture 12" descr="Велосипедная дорожка">
            <a:hlinkClick r:id="rId4" action="ppaction://hlinksldjump"/>
          </p:cNvPr>
          <p:cNvPicPr>
            <a:picLocks noChangeAspect="1" noChangeArrowheads="1"/>
          </p:cNvPicPr>
          <p:nvPr/>
        </p:nvPicPr>
        <p:blipFill>
          <a:blip r:embed="rId5" cstate="print"/>
          <a:srcRect/>
          <a:stretch>
            <a:fillRect/>
          </a:stretch>
        </p:blipFill>
        <p:spPr bwMode="auto">
          <a:xfrm>
            <a:off x="827584" y="116632"/>
            <a:ext cx="1800200" cy="1800200"/>
          </a:xfrm>
          <a:prstGeom prst="rect">
            <a:avLst/>
          </a:prstGeom>
          <a:noFill/>
        </p:spPr>
      </p:pic>
      <p:pic>
        <p:nvPicPr>
          <p:cNvPr id="2062" name="Picture 14" descr="Движение на велосипедах запрещено">
            <a:hlinkClick r:id="rId6" action="ppaction://hlinksldjump"/>
          </p:cNvPr>
          <p:cNvPicPr>
            <a:picLocks noChangeAspect="1" noChangeArrowheads="1"/>
          </p:cNvPicPr>
          <p:nvPr/>
        </p:nvPicPr>
        <p:blipFill>
          <a:blip r:embed="rId7" cstate="print"/>
          <a:srcRect/>
          <a:stretch>
            <a:fillRect/>
          </a:stretch>
        </p:blipFill>
        <p:spPr bwMode="auto">
          <a:xfrm>
            <a:off x="6516216" y="116632"/>
            <a:ext cx="1800198" cy="1800200"/>
          </a:xfrm>
          <a:prstGeom prst="rect">
            <a:avLst/>
          </a:prstGeom>
          <a:noFill/>
        </p:spPr>
      </p:pic>
      <p:pic>
        <p:nvPicPr>
          <p:cNvPr id="2064" name="Picture 16" descr="Въезд запрещен">
            <a:hlinkClick r:id="rId8" action="ppaction://hlinksldjump"/>
          </p:cNvPr>
          <p:cNvPicPr>
            <a:picLocks noChangeAspect="1" noChangeArrowheads="1"/>
          </p:cNvPicPr>
          <p:nvPr/>
        </p:nvPicPr>
        <p:blipFill>
          <a:blip r:embed="rId9" cstate="print"/>
          <a:srcRect/>
          <a:stretch>
            <a:fillRect/>
          </a:stretch>
        </p:blipFill>
        <p:spPr bwMode="auto">
          <a:xfrm>
            <a:off x="6516216" y="2420888"/>
            <a:ext cx="1800200" cy="1800200"/>
          </a:xfrm>
          <a:prstGeom prst="rect">
            <a:avLst/>
          </a:prstGeom>
          <a:noFill/>
        </p:spPr>
      </p:pic>
      <p:pic>
        <p:nvPicPr>
          <p:cNvPr id="2066" name="Picture 18" descr="Движение пешеходов запрещено">
            <a:hlinkClick r:id="rId10" action="ppaction://hlinksldjump"/>
          </p:cNvPr>
          <p:cNvPicPr>
            <a:picLocks noChangeAspect="1" noChangeArrowheads="1"/>
          </p:cNvPicPr>
          <p:nvPr/>
        </p:nvPicPr>
        <p:blipFill>
          <a:blip r:embed="rId11" cstate="print"/>
          <a:srcRect/>
          <a:stretch>
            <a:fillRect/>
          </a:stretch>
        </p:blipFill>
        <p:spPr bwMode="auto">
          <a:xfrm>
            <a:off x="6516216" y="4509120"/>
            <a:ext cx="1800200" cy="1800200"/>
          </a:xfrm>
          <a:prstGeom prst="rect">
            <a:avLst/>
          </a:prstGeom>
          <a:noFill/>
        </p:spPr>
      </p:pic>
      <p:pic>
        <p:nvPicPr>
          <p:cNvPr id="2068" name="Picture 20" descr="Дорожные работы">
            <a:hlinkClick r:id="rId12" action="ppaction://hlinksldjump"/>
          </p:cNvPr>
          <p:cNvPicPr>
            <a:picLocks noChangeAspect="1" noChangeArrowheads="1"/>
          </p:cNvPicPr>
          <p:nvPr/>
        </p:nvPicPr>
        <p:blipFill>
          <a:blip r:embed="rId13" cstate="print"/>
          <a:srcRect/>
          <a:stretch>
            <a:fillRect/>
          </a:stretch>
        </p:blipFill>
        <p:spPr bwMode="auto">
          <a:xfrm>
            <a:off x="3635896" y="4869160"/>
            <a:ext cx="1944216" cy="1768972"/>
          </a:xfrm>
          <a:prstGeom prst="rect">
            <a:avLst/>
          </a:prstGeom>
          <a:noFill/>
        </p:spPr>
      </p:pic>
      <p:pic>
        <p:nvPicPr>
          <p:cNvPr id="2070" name="Picture 22" descr="Дети">
            <a:hlinkClick r:id="rId14" action="ppaction://hlinksldjump"/>
          </p:cNvPr>
          <p:cNvPicPr>
            <a:picLocks noChangeAspect="1" noChangeArrowheads="1"/>
          </p:cNvPicPr>
          <p:nvPr/>
        </p:nvPicPr>
        <p:blipFill>
          <a:blip r:embed="rId15" cstate="print"/>
          <a:srcRect/>
          <a:stretch>
            <a:fillRect/>
          </a:stretch>
        </p:blipFill>
        <p:spPr bwMode="auto">
          <a:xfrm>
            <a:off x="3635896" y="0"/>
            <a:ext cx="1872208" cy="1768972"/>
          </a:xfrm>
          <a:prstGeom prst="rect">
            <a:avLst/>
          </a:prstGeom>
          <a:noFill/>
        </p:spPr>
      </p:pic>
      <p:pic>
        <p:nvPicPr>
          <p:cNvPr id="2072" name="Picture 24" descr="Пешеходный переход">
            <a:hlinkClick r:id="rId16" action="ppaction://hlinksldjump"/>
          </p:cNvPr>
          <p:cNvPicPr>
            <a:picLocks noChangeAspect="1" noChangeArrowheads="1"/>
          </p:cNvPicPr>
          <p:nvPr/>
        </p:nvPicPr>
        <p:blipFill>
          <a:blip r:embed="rId17" cstate="print"/>
          <a:srcRect/>
          <a:stretch>
            <a:fillRect/>
          </a:stretch>
        </p:blipFill>
        <p:spPr bwMode="auto">
          <a:xfrm>
            <a:off x="827584" y="2348880"/>
            <a:ext cx="1800200" cy="1872208"/>
          </a:xfrm>
          <a:prstGeom prst="rect">
            <a:avLst/>
          </a:prstGeom>
          <a:noFill/>
        </p:spPr>
      </p:pic>
      <p:pic>
        <p:nvPicPr>
          <p:cNvPr id="2074" name="Picture 26" descr="Подземный пешеходный переход">
            <a:hlinkClick r:id="rId18" action="ppaction://hlinksldjump"/>
          </p:cNvPr>
          <p:cNvPicPr>
            <a:picLocks noChangeAspect="1" noChangeArrowheads="1"/>
          </p:cNvPicPr>
          <p:nvPr/>
        </p:nvPicPr>
        <p:blipFill>
          <a:blip r:embed="rId19" cstate="print"/>
          <a:srcRect/>
          <a:stretch>
            <a:fillRect/>
          </a:stretch>
        </p:blipFill>
        <p:spPr bwMode="auto">
          <a:xfrm>
            <a:off x="827584" y="4365104"/>
            <a:ext cx="1800200" cy="1872208"/>
          </a:xfrm>
          <a:prstGeom prst="rect">
            <a:avLst/>
          </a:prstGeom>
          <a:noFill/>
        </p:spPr>
      </p:pic>
      <p:sp>
        <p:nvSpPr>
          <p:cNvPr id="18" name="TextBox 17"/>
          <p:cNvSpPr txBox="1"/>
          <p:nvPr/>
        </p:nvSpPr>
        <p:spPr>
          <a:xfrm>
            <a:off x="492139" y="1866310"/>
            <a:ext cx="2423677" cy="338554"/>
          </a:xfrm>
          <a:prstGeom prst="rect">
            <a:avLst/>
          </a:prstGeom>
          <a:noFill/>
        </p:spPr>
        <p:txBody>
          <a:bodyPr wrap="none" rtlCol="0">
            <a:spAutoFit/>
          </a:bodyPr>
          <a:lstStyle/>
          <a:p>
            <a:r>
              <a:rPr lang="ru-RU" sz="1600" dirty="0" smtClean="0">
                <a:latin typeface="Arial" pitchFamily="34" charset="0"/>
                <a:cs typeface="Arial" pitchFamily="34" charset="0"/>
              </a:rPr>
              <a:t>Велосипедная дорожка</a:t>
            </a:r>
            <a:endParaRPr lang="ru-RU" sz="1600" dirty="0">
              <a:latin typeface="Arial" pitchFamily="34" charset="0"/>
              <a:cs typeface="Arial" pitchFamily="34" charset="0"/>
            </a:endParaRPr>
          </a:p>
        </p:txBody>
      </p:sp>
      <p:sp>
        <p:nvSpPr>
          <p:cNvPr id="19" name="TextBox 18"/>
          <p:cNvSpPr txBox="1"/>
          <p:nvPr/>
        </p:nvSpPr>
        <p:spPr>
          <a:xfrm>
            <a:off x="611560" y="4098558"/>
            <a:ext cx="2262029" cy="338554"/>
          </a:xfrm>
          <a:prstGeom prst="rect">
            <a:avLst/>
          </a:prstGeom>
          <a:noFill/>
        </p:spPr>
        <p:txBody>
          <a:bodyPr wrap="none" rtlCol="0">
            <a:spAutoFit/>
          </a:bodyPr>
          <a:lstStyle/>
          <a:p>
            <a:r>
              <a:rPr lang="ru-RU" sz="1600" dirty="0" smtClean="0">
                <a:latin typeface="Arial" pitchFamily="34" charset="0"/>
                <a:cs typeface="Arial" pitchFamily="34" charset="0"/>
              </a:rPr>
              <a:t>Пешеходный переход</a:t>
            </a:r>
            <a:endParaRPr lang="ru-RU" sz="1600" dirty="0">
              <a:latin typeface="Arial" pitchFamily="34" charset="0"/>
              <a:cs typeface="Arial" pitchFamily="34" charset="0"/>
            </a:endParaRPr>
          </a:p>
        </p:txBody>
      </p:sp>
      <p:sp>
        <p:nvSpPr>
          <p:cNvPr id="20" name="TextBox 19"/>
          <p:cNvSpPr txBox="1"/>
          <p:nvPr/>
        </p:nvSpPr>
        <p:spPr>
          <a:xfrm>
            <a:off x="651155" y="6165304"/>
            <a:ext cx="2120645" cy="338554"/>
          </a:xfrm>
          <a:prstGeom prst="rect">
            <a:avLst/>
          </a:prstGeom>
          <a:noFill/>
        </p:spPr>
        <p:txBody>
          <a:bodyPr wrap="none" rtlCol="0">
            <a:spAutoFit/>
          </a:bodyPr>
          <a:lstStyle/>
          <a:p>
            <a:r>
              <a:rPr lang="ru-RU" sz="1600" dirty="0" smtClean="0">
                <a:latin typeface="Arial" pitchFamily="34" charset="0"/>
                <a:cs typeface="Arial" pitchFamily="34" charset="0"/>
              </a:rPr>
              <a:t>Подземный переход</a:t>
            </a:r>
            <a:endParaRPr lang="ru-RU" sz="1600" dirty="0">
              <a:latin typeface="Arial" pitchFamily="34" charset="0"/>
              <a:cs typeface="Arial" pitchFamily="34" charset="0"/>
            </a:endParaRPr>
          </a:p>
        </p:txBody>
      </p:sp>
      <p:sp>
        <p:nvSpPr>
          <p:cNvPr id="21" name="TextBox 20"/>
          <p:cNvSpPr txBox="1"/>
          <p:nvPr/>
        </p:nvSpPr>
        <p:spPr>
          <a:xfrm>
            <a:off x="4290902" y="1700808"/>
            <a:ext cx="641138" cy="338554"/>
          </a:xfrm>
          <a:prstGeom prst="rect">
            <a:avLst/>
          </a:prstGeom>
          <a:noFill/>
        </p:spPr>
        <p:txBody>
          <a:bodyPr wrap="none" rtlCol="0">
            <a:spAutoFit/>
          </a:bodyPr>
          <a:lstStyle/>
          <a:p>
            <a:r>
              <a:rPr lang="ru-RU" sz="1600" dirty="0" smtClean="0">
                <a:latin typeface="Arial" pitchFamily="34" charset="0"/>
                <a:cs typeface="Arial" pitchFamily="34" charset="0"/>
              </a:rPr>
              <a:t>Дети</a:t>
            </a:r>
            <a:endParaRPr lang="ru-RU" sz="1600" dirty="0">
              <a:latin typeface="Arial" pitchFamily="34" charset="0"/>
              <a:cs typeface="Arial" pitchFamily="34" charset="0"/>
            </a:endParaRPr>
          </a:p>
        </p:txBody>
      </p:sp>
      <p:sp>
        <p:nvSpPr>
          <p:cNvPr id="22" name="TextBox 21"/>
          <p:cNvSpPr txBox="1"/>
          <p:nvPr/>
        </p:nvSpPr>
        <p:spPr>
          <a:xfrm>
            <a:off x="3347864" y="4581128"/>
            <a:ext cx="2334485" cy="338554"/>
          </a:xfrm>
          <a:prstGeom prst="rect">
            <a:avLst/>
          </a:prstGeom>
          <a:noFill/>
        </p:spPr>
        <p:txBody>
          <a:bodyPr wrap="none" rtlCol="0">
            <a:spAutoFit/>
          </a:bodyPr>
          <a:lstStyle/>
          <a:p>
            <a:r>
              <a:rPr lang="ru-RU" sz="1600" dirty="0" smtClean="0">
                <a:latin typeface="Arial" pitchFamily="34" charset="0"/>
                <a:cs typeface="Arial" pitchFamily="34" charset="0"/>
              </a:rPr>
              <a:t>Остановка транспорта</a:t>
            </a:r>
            <a:endParaRPr lang="ru-RU" sz="1600" dirty="0">
              <a:latin typeface="Arial" pitchFamily="34" charset="0"/>
              <a:cs typeface="Arial" pitchFamily="34" charset="0"/>
            </a:endParaRPr>
          </a:p>
        </p:txBody>
      </p:sp>
      <p:sp>
        <p:nvSpPr>
          <p:cNvPr id="23" name="TextBox 22"/>
          <p:cNvSpPr txBox="1"/>
          <p:nvPr/>
        </p:nvSpPr>
        <p:spPr>
          <a:xfrm>
            <a:off x="3647852" y="6525344"/>
            <a:ext cx="1932260" cy="338554"/>
          </a:xfrm>
          <a:prstGeom prst="rect">
            <a:avLst/>
          </a:prstGeom>
          <a:noFill/>
        </p:spPr>
        <p:txBody>
          <a:bodyPr wrap="none" rtlCol="0">
            <a:spAutoFit/>
          </a:bodyPr>
          <a:lstStyle/>
          <a:p>
            <a:r>
              <a:rPr lang="ru-RU" sz="1600" dirty="0" smtClean="0">
                <a:latin typeface="Arial" pitchFamily="34" charset="0"/>
                <a:cs typeface="Arial" pitchFamily="34" charset="0"/>
              </a:rPr>
              <a:t>Дорожные работы</a:t>
            </a:r>
            <a:endParaRPr lang="ru-RU" sz="1600" dirty="0">
              <a:latin typeface="Arial" pitchFamily="34" charset="0"/>
              <a:cs typeface="Arial" pitchFamily="34" charset="0"/>
            </a:endParaRPr>
          </a:p>
        </p:txBody>
      </p:sp>
      <p:sp>
        <p:nvSpPr>
          <p:cNvPr id="24" name="TextBox 23"/>
          <p:cNvSpPr txBox="1"/>
          <p:nvPr/>
        </p:nvSpPr>
        <p:spPr>
          <a:xfrm>
            <a:off x="6084168" y="1844824"/>
            <a:ext cx="2768643" cy="584775"/>
          </a:xfrm>
          <a:prstGeom prst="rect">
            <a:avLst/>
          </a:prstGeom>
          <a:noFill/>
        </p:spPr>
        <p:txBody>
          <a:bodyPr wrap="none" rtlCol="0">
            <a:spAutoFit/>
          </a:bodyPr>
          <a:lstStyle/>
          <a:p>
            <a:pPr algn="ctr"/>
            <a:r>
              <a:rPr lang="ru-RU" sz="1600" dirty="0" smtClean="0">
                <a:latin typeface="Arial" pitchFamily="34" charset="0"/>
                <a:cs typeface="Arial" pitchFamily="34" charset="0"/>
              </a:rPr>
              <a:t>Движение на велосипедах </a:t>
            </a:r>
          </a:p>
          <a:p>
            <a:pPr algn="ctr"/>
            <a:r>
              <a:rPr lang="ru-RU" sz="1600" dirty="0" smtClean="0">
                <a:latin typeface="Arial" pitchFamily="34" charset="0"/>
                <a:cs typeface="Arial" pitchFamily="34" charset="0"/>
              </a:rPr>
              <a:t>запрещено</a:t>
            </a:r>
            <a:endParaRPr lang="ru-RU" sz="1600" dirty="0">
              <a:latin typeface="Arial" pitchFamily="34" charset="0"/>
              <a:cs typeface="Arial" pitchFamily="34" charset="0"/>
            </a:endParaRPr>
          </a:p>
        </p:txBody>
      </p:sp>
      <p:sp>
        <p:nvSpPr>
          <p:cNvPr id="25" name="TextBox 24"/>
          <p:cNvSpPr txBox="1"/>
          <p:nvPr/>
        </p:nvSpPr>
        <p:spPr>
          <a:xfrm>
            <a:off x="6549650" y="4149080"/>
            <a:ext cx="1766766" cy="338554"/>
          </a:xfrm>
          <a:prstGeom prst="rect">
            <a:avLst/>
          </a:prstGeom>
          <a:noFill/>
        </p:spPr>
        <p:txBody>
          <a:bodyPr wrap="none" rtlCol="0">
            <a:spAutoFit/>
          </a:bodyPr>
          <a:lstStyle/>
          <a:p>
            <a:r>
              <a:rPr lang="ru-RU" sz="1600" dirty="0" smtClean="0">
                <a:latin typeface="Arial" pitchFamily="34" charset="0"/>
                <a:cs typeface="Arial" pitchFamily="34" charset="0"/>
              </a:rPr>
              <a:t>Въезд запрещен</a:t>
            </a:r>
            <a:endParaRPr lang="ru-RU" sz="1600" dirty="0">
              <a:latin typeface="Arial" pitchFamily="34" charset="0"/>
              <a:cs typeface="Arial" pitchFamily="34" charset="0"/>
            </a:endParaRPr>
          </a:p>
        </p:txBody>
      </p:sp>
      <p:sp>
        <p:nvSpPr>
          <p:cNvPr id="26" name="TextBox 25"/>
          <p:cNvSpPr txBox="1"/>
          <p:nvPr/>
        </p:nvSpPr>
        <p:spPr>
          <a:xfrm>
            <a:off x="6294264" y="6228601"/>
            <a:ext cx="2310184" cy="584775"/>
          </a:xfrm>
          <a:prstGeom prst="rect">
            <a:avLst/>
          </a:prstGeom>
          <a:noFill/>
        </p:spPr>
        <p:txBody>
          <a:bodyPr wrap="none" rtlCol="0">
            <a:spAutoFit/>
          </a:bodyPr>
          <a:lstStyle/>
          <a:p>
            <a:pPr algn="ctr"/>
            <a:r>
              <a:rPr lang="ru-RU" sz="1600" dirty="0" smtClean="0">
                <a:latin typeface="Arial" pitchFamily="34" charset="0"/>
                <a:cs typeface="Arial" pitchFamily="34" charset="0"/>
              </a:rPr>
              <a:t>Движение пешеходов </a:t>
            </a:r>
          </a:p>
          <a:p>
            <a:pPr algn="ctr"/>
            <a:r>
              <a:rPr lang="ru-RU" sz="1600" dirty="0" smtClean="0">
                <a:latin typeface="Arial" pitchFamily="34" charset="0"/>
                <a:cs typeface="Arial" pitchFamily="34" charset="0"/>
              </a:rPr>
              <a:t>запрещено</a:t>
            </a:r>
            <a:endParaRPr lang="ru-RU" sz="1600" dirty="0">
              <a:latin typeface="Arial" pitchFamily="34" charset="0"/>
              <a:cs typeface="Arial" pitchFamily="34" charset="0"/>
            </a:endParaRPr>
          </a:p>
        </p:txBody>
      </p:sp>
      <p:sp>
        <p:nvSpPr>
          <p:cNvPr id="28" name="Стрелка влево 27">
            <a:hlinkClick r:id="rId20" action="ppaction://hlinksldjump"/>
          </p:cNvPr>
          <p:cNvSpPr/>
          <p:nvPr/>
        </p:nvSpPr>
        <p:spPr>
          <a:xfrm>
            <a:off x="107504" y="6237312"/>
            <a:ext cx="504056" cy="504056"/>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0226"/>
          </a:xfrm>
          <a:solidFill>
            <a:schemeClr val="bg1"/>
          </a:solidFill>
          <a:ln>
            <a:solidFill>
              <a:schemeClr val="tx1"/>
            </a:solidFill>
          </a:ln>
        </p:spPr>
        <p:txBody>
          <a:bodyPr/>
          <a:lstStyle/>
          <a:p>
            <a:pPr algn="l"/>
            <a:r>
              <a:rPr lang="ru-RU" dirty="0" smtClean="0"/>
              <a:t>  Велосипедная дорожка</a:t>
            </a:r>
            <a:endParaRPr lang="ru-RU" dirty="0"/>
          </a:p>
        </p:txBody>
      </p:sp>
      <p:sp>
        <p:nvSpPr>
          <p:cNvPr id="3" name="Содержимое 2"/>
          <p:cNvSpPr>
            <a:spLocks noGrp="1"/>
          </p:cNvSpPr>
          <p:nvPr>
            <p:ph idx="1"/>
          </p:nvPr>
        </p:nvSpPr>
        <p:spPr>
          <a:xfrm>
            <a:off x="467544" y="2420888"/>
            <a:ext cx="8229600" cy="4093915"/>
          </a:xfrm>
        </p:spPr>
        <p:txBody>
          <a:bodyPr>
            <a:normAutofit fontScale="92500" lnSpcReduction="20000"/>
          </a:bodyPr>
          <a:lstStyle/>
          <a:p>
            <a:pPr marL="0" indent="0" algn="just">
              <a:lnSpc>
                <a:spcPct val="110000"/>
              </a:lnSpc>
              <a:spcBef>
                <a:spcPts val="0"/>
              </a:spcBef>
              <a:buNone/>
            </a:pPr>
            <a:r>
              <a:rPr lang="ru-RU" dirty="0" smtClean="0">
                <a:latin typeface="Arial" pitchFamily="34" charset="0"/>
                <a:cs typeface="Arial" pitchFamily="34" charset="0"/>
              </a:rPr>
              <a:t>Под </a:t>
            </a:r>
            <a:r>
              <a:rPr lang="ru-RU" dirty="0" smtClean="0">
                <a:latin typeface="Arial" pitchFamily="34" charset="0"/>
                <a:cs typeface="Arial" pitchFamily="34" charset="0"/>
              </a:rPr>
              <a:t>таким символом находится дорожка, отведенная специально для велосипедистов и тех, кто пользуется мопедами. Ходить по ней можно и пешеходам, но только в том случае, если там нет интенсивного движения и она достаточно широкая, а также в ситуации, когда пешеходу просто негде больше передвигаться, например, при ремонтных работах на тротуаре.</a:t>
            </a:r>
            <a:endParaRPr lang="ru-RU" dirty="0">
              <a:latin typeface="Arial" pitchFamily="34" charset="0"/>
              <a:cs typeface="Arial" pitchFamily="34" charset="0"/>
            </a:endParaRPr>
          </a:p>
        </p:txBody>
      </p:sp>
      <p:pic>
        <p:nvPicPr>
          <p:cNvPr id="4" name="Picture 12" descr="Велосипедная дорожка"/>
          <p:cNvPicPr>
            <a:picLocks noChangeAspect="1" noChangeArrowheads="1"/>
          </p:cNvPicPr>
          <p:nvPr/>
        </p:nvPicPr>
        <p:blipFill>
          <a:blip r:embed="rId2" cstate="print"/>
          <a:srcRect/>
          <a:stretch>
            <a:fillRect/>
          </a:stretch>
        </p:blipFill>
        <p:spPr bwMode="auto">
          <a:xfrm>
            <a:off x="6876256" y="260648"/>
            <a:ext cx="1800200" cy="1944216"/>
          </a:xfrm>
          <a:prstGeom prst="rect">
            <a:avLst/>
          </a:prstGeom>
          <a:noFill/>
        </p:spPr>
      </p:pic>
      <p:pic>
        <p:nvPicPr>
          <p:cNvPr id="5" name="Рисунок 4">
            <a:hlinkClick r:id="rId3" action="ppaction://hlinksldjump"/>
            <a:extLst>
              <a:ext uri="{FF2B5EF4-FFF2-40B4-BE49-F238E27FC236}">
                <a16:creationId xmlns="" xmlns:a16="http://schemas.microsoft.com/office/drawing/2014/main" id="{A332CE0D-6A6A-49B7-9B74-515A44DAC5B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703841" y="1"/>
            <a:ext cx="476671" cy="47667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0226"/>
          </a:xfrm>
          <a:solidFill>
            <a:schemeClr val="bg1"/>
          </a:solidFill>
          <a:ln>
            <a:solidFill>
              <a:schemeClr val="tx1"/>
            </a:solidFill>
          </a:ln>
        </p:spPr>
        <p:txBody>
          <a:bodyPr/>
          <a:lstStyle/>
          <a:p>
            <a:pPr algn="l"/>
            <a:r>
              <a:rPr lang="ru-RU" dirty="0" smtClean="0"/>
              <a:t>   Пешеходный переход</a:t>
            </a:r>
            <a:endParaRPr lang="ru-RU" dirty="0"/>
          </a:p>
        </p:txBody>
      </p:sp>
      <p:sp>
        <p:nvSpPr>
          <p:cNvPr id="3" name="Содержимое 2"/>
          <p:cNvSpPr>
            <a:spLocks noGrp="1"/>
          </p:cNvSpPr>
          <p:nvPr>
            <p:ph idx="1"/>
          </p:nvPr>
        </p:nvSpPr>
        <p:spPr>
          <a:xfrm>
            <a:off x="467544" y="2420888"/>
            <a:ext cx="8229600" cy="4093915"/>
          </a:xfrm>
        </p:spPr>
        <p:txBody>
          <a:bodyPr>
            <a:noAutofit/>
          </a:bodyPr>
          <a:lstStyle/>
          <a:p>
            <a:pPr marL="0" indent="0" algn="just">
              <a:lnSpc>
                <a:spcPct val="110000"/>
              </a:lnSpc>
              <a:spcBef>
                <a:spcPts val="0"/>
              </a:spcBef>
              <a:buNone/>
            </a:pPr>
            <a:r>
              <a:rPr lang="ru-RU" sz="2200" dirty="0" smtClean="0">
                <a:latin typeface="Arial" pitchFamily="34" charset="0"/>
                <a:cs typeface="Arial" pitchFamily="34" charset="0"/>
              </a:rPr>
              <a:t>Это </a:t>
            </a:r>
            <a:r>
              <a:rPr lang="ru-RU" sz="2200" dirty="0" smtClean="0">
                <a:latin typeface="Arial" pitchFamily="34" charset="0"/>
                <a:cs typeface="Arial" pitchFamily="34" charset="0"/>
              </a:rPr>
              <a:t>место </a:t>
            </a:r>
            <a:r>
              <a:rPr lang="ru-RU" sz="2200" dirty="0" smtClean="0">
                <a:latin typeface="Arial" pitchFamily="34" charset="0"/>
                <a:cs typeface="Arial" pitchFamily="34" charset="0"/>
              </a:rPr>
              <a:t>безопасного перехода дороги, но делать это можно только при соблюдении определенных </a:t>
            </a:r>
            <a:r>
              <a:rPr lang="ru-RU" sz="2200" dirty="0" smtClean="0">
                <a:latin typeface="Arial" pitchFamily="34" charset="0"/>
                <a:cs typeface="Arial" pitchFamily="34" charset="0"/>
              </a:rPr>
              <a:t>правил. </a:t>
            </a:r>
            <a:r>
              <a:rPr lang="ru-RU" sz="2200" dirty="0" smtClean="0">
                <a:latin typeface="Arial" pitchFamily="34" charset="0"/>
                <a:cs typeface="Arial" pitchFamily="34" charset="0"/>
              </a:rPr>
              <a:t>Н</a:t>
            </a:r>
            <a:r>
              <a:rPr lang="ru-RU" sz="2200" dirty="0" smtClean="0">
                <a:latin typeface="Arial" pitchFamily="34" charset="0"/>
                <a:cs typeface="Arial" pitchFamily="34" charset="0"/>
              </a:rPr>
              <a:t>аличие </a:t>
            </a:r>
            <a:r>
              <a:rPr lang="ru-RU" sz="2200" dirty="0" smtClean="0">
                <a:latin typeface="Arial" pitchFamily="34" charset="0"/>
                <a:cs typeface="Arial" pitchFamily="34" charset="0"/>
              </a:rPr>
              <a:t>символа и «зебры» не гарантирует полной безопасности движения через оживленную магистраль или трассу. Необходимо принимать во внимание интенсивность движения, ширину проезжей части, особенно если она состоит из нескольких полос, а также учитывать значение светофоров. Перед пересечением проезжей части </a:t>
            </a:r>
            <a:r>
              <a:rPr lang="ru-RU" sz="2200" dirty="0" smtClean="0">
                <a:latin typeface="Arial" pitchFamily="34" charset="0"/>
                <a:cs typeface="Arial" pitchFamily="34" charset="0"/>
              </a:rPr>
              <a:t>предварительно </a:t>
            </a:r>
            <a:r>
              <a:rPr lang="ru-RU" sz="2200" dirty="0" smtClean="0">
                <a:latin typeface="Arial" pitchFamily="34" charset="0"/>
                <a:cs typeface="Arial" pitchFamily="34" charset="0"/>
              </a:rPr>
              <a:t>необходимо посмотреть по сторонам и исключить наличие автотранспорта с обеих сторон. </a:t>
            </a:r>
            <a:endParaRPr lang="ru-RU" sz="2200" dirty="0">
              <a:latin typeface="Arial" pitchFamily="34" charset="0"/>
              <a:cs typeface="Arial" pitchFamily="34" charset="0"/>
            </a:endParaRPr>
          </a:p>
        </p:txBody>
      </p:sp>
      <p:pic>
        <p:nvPicPr>
          <p:cNvPr id="5" name="Picture 24" descr="Пешеходный переход"/>
          <p:cNvPicPr>
            <a:picLocks noChangeAspect="1" noChangeArrowheads="1"/>
          </p:cNvPicPr>
          <p:nvPr/>
        </p:nvPicPr>
        <p:blipFill>
          <a:blip r:embed="rId2" cstate="print"/>
          <a:srcRect/>
          <a:stretch>
            <a:fillRect/>
          </a:stretch>
        </p:blipFill>
        <p:spPr bwMode="auto">
          <a:xfrm>
            <a:off x="6876256" y="260648"/>
            <a:ext cx="1800200" cy="2016224"/>
          </a:xfrm>
          <a:prstGeom prst="rect">
            <a:avLst/>
          </a:prstGeom>
          <a:noFill/>
        </p:spPr>
      </p:pic>
      <p:pic>
        <p:nvPicPr>
          <p:cNvPr id="6" name="Рисунок 5">
            <a:hlinkClick r:id="rId3" action="ppaction://hlinksldjump"/>
            <a:extLst>
              <a:ext uri="{FF2B5EF4-FFF2-40B4-BE49-F238E27FC236}">
                <a16:creationId xmlns="" xmlns:a16="http://schemas.microsoft.com/office/drawing/2014/main" id="{A332CE0D-6A6A-49B7-9B74-515A44DAC5B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703841" y="1"/>
            <a:ext cx="476671" cy="47667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0226"/>
          </a:xfrm>
          <a:solidFill>
            <a:schemeClr val="bg1"/>
          </a:solidFill>
          <a:ln>
            <a:solidFill>
              <a:schemeClr val="tx1"/>
            </a:solidFill>
          </a:ln>
        </p:spPr>
        <p:txBody>
          <a:bodyPr/>
          <a:lstStyle/>
          <a:p>
            <a:pPr algn="l"/>
            <a:r>
              <a:rPr lang="ru-RU" dirty="0" smtClean="0"/>
              <a:t>     Подземный переход</a:t>
            </a:r>
            <a:endParaRPr lang="ru-RU" dirty="0"/>
          </a:p>
        </p:txBody>
      </p:sp>
      <p:sp>
        <p:nvSpPr>
          <p:cNvPr id="3" name="Содержимое 2"/>
          <p:cNvSpPr>
            <a:spLocks noGrp="1"/>
          </p:cNvSpPr>
          <p:nvPr>
            <p:ph idx="1"/>
          </p:nvPr>
        </p:nvSpPr>
        <p:spPr>
          <a:xfrm>
            <a:off x="467544" y="2420888"/>
            <a:ext cx="8229600" cy="4093915"/>
          </a:xfrm>
        </p:spPr>
        <p:txBody>
          <a:bodyPr>
            <a:normAutofit/>
          </a:bodyPr>
          <a:lstStyle/>
          <a:p>
            <a:pPr marL="0" indent="0" algn="just">
              <a:lnSpc>
                <a:spcPct val="110000"/>
              </a:lnSpc>
              <a:spcBef>
                <a:spcPts val="0"/>
              </a:spcBef>
              <a:buNone/>
            </a:pPr>
            <a:r>
              <a:rPr lang="ru-RU" dirty="0" smtClean="0">
                <a:latin typeface="Arial" pitchFamily="34" charset="0"/>
                <a:cs typeface="Arial" pitchFamily="34" charset="0"/>
              </a:rPr>
              <a:t>П</a:t>
            </a:r>
            <a:r>
              <a:rPr lang="ru-RU" dirty="0" smtClean="0">
                <a:latin typeface="Arial" pitchFamily="34" charset="0"/>
                <a:cs typeface="Arial" pitchFamily="34" charset="0"/>
              </a:rPr>
              <a:t>ри </a:t>
            </a:r>
            <a:r>
              <a:rPr lang="ru-RU" dirty="0" smtClean="0">
                <a:latin typeface="Arial" pitchFamily="34" charset="0"/>
                <a:cs typeface="Arial" pitchFamily="34" charset="0"/>
              </a:rPr>
              <a:t>наличии такого символа переходить дорогу по поверхности запрещено, так как это исключительно опасно из-за интенсивности дорожного движения. Подземный переход обеспечивает безопасное пересечение </a:t>
            </a:r>
            <a:r>
              <a:rPr lang="ru-RU" dirty="0" smtClean="0">
                <a:latin typeface="Arial" pitchFamily="34" charset="0"/>
                <a:cs typeface="Arial" pitchFamily="34" charset="0"/>
              </a:rPr>
              <a:t>дороги</a:t>
            </a:r>
            <a:r>
              <a:rPr lang="ru-RU" dirty="0" smtClean="0">
                <a:latin typeface="Arial" pitchFamily="34" charset="0"/>
                <a:cs typeface="Arial" pitchFamily="34" charset="0"/>
              </a:rPr>
              <a:t>.</a:t>
            </a:r>
            <a:endParaRPr lang="ru-RU" dirty="0">
              <a:latin typeface="Arial" pitchFamily="34" charset="0"/>
              <a:cs typeface="Arial" pitchFamily="34" charset="0"/>
            </a:endParaRPr>
          </a:p>
        </p:txBody>
      </p:sp>
      <p:pic>
        <p:nvPicPr>
          <p:cNvPr id="6" name="Picture 26" descr="Подземный пешеходный переход"/>
          <p:cNvPicPr>
            <a:picLocks noChangeAspect="1" noChangeArrowheads="1"/>
          </p:cNvPicPr>
          <p:nvPr/>
        </p:nvPicPr>
        <p:blipFill>
          <a:blip r:embed="rId2" cstate="print"/>
          <a:srcRect/>
          <a:stretch>
            <a:fillRect/>
          </a:stretch>
        </p:blipFill>
        <p:spPr bwMode="auto">
          <a:xfrm>
            <a:off x="6876256" y="188640"/>
            <a:ext cx="1800200" cy="2088232"/>
          </a:xfrm>
          <a:prstGeom prst="rect">
            <a:avLst/>
          </a:prstGeom>
          <a:noFill/>
        </p:spPr>
      </p:pic>
      <p:pic>
        <p:nvPicPr>
          <p:cNvPr id="7" name="Рисунок 6">
            <a:hlinkClick r:id="rId3" action="ppaction://hlinksldjump"/>
            <a:extLst>
              <a:ext uri="{FF2B5EF4-FFF2-40B4-BE49-F238E27FC236}">
                <a16:creationId xmlns="" xmlns:a16="http://schemas.microsoft.com/office/drawing/2014/main" id="{A332CE0D-6A6A-49B7-9B74-515A44DAC5B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703841" y="1"/>
            <a:ext cx="476671" cy="47667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0226"/>
          </a:xfrm>
          <a:solidFill>
            <a:schemeClr val="bg1"/>
          </a:solidFill>
          <a:ln>
            <a:solidFill>
              <a:schemeClr val="tx1"/>
            </a:solidFill>
          </a:ln>
        </p:spPr>
        <p:txBody>
          <a:bodyPr/>
          <a:lstStyle/>
          <a:p>
            <a:pPr algn="l"/>
            <a:r>
              <a:rPr lang="ru-RU" dirty="0" smtClean="0"/>
              <a:t>                      Дети</a:t>
            </a:r>
            <a:endParaRPr lang="ru-RU" dirty="0"/>
          </a:p>
        </p:txBody>
      </p:sp>
      <p:sp>
        <p:nvSpPr>
          <p:cNvPr id="3" name="Содержимое 2"/>
          <p:cNvSpPr>
            <a:spLocks noGrp="1"/>
          </p:cNvSpPr>
          <p:nvPr>
            <p:ph idx="1"/>
          </p:nvPr>
        </p:nvSpPr>
        <p:spPr>
          <a:xfrm>
            <a:off x="467544" y="2420888"/>
            <a:ext cx="8229600" cy="4093915"/>
          </a:xfrm>
        </p:spPr>
        <p:txBody>
          <a:bodyPr>
            <a:noAutofit/>
          </a:bodyPr>
          <a:lstStyle/>
          <a:p>
            <a:pPr marL="0" indent="0" algn="just">
              <a:lnSpc>
                <a:spcPct val="110000"/>
              </a:lnSpc>
              <a:spcBef>
                <a:spcPts val="0"/>
              </a:spcBef>
              <a:buNone/>
            </a:pPr>
            <a:r>
              <a:rPr lang="ru-RU" sz="2700" dirty="0" smtClean="0">
                <a:latin typeface="Arial" pitchFamily="34" charset="0"/>
                <a:cs typeface="Arial" pitchFamily="34" charset="0"/>
              </a:rPr>
              <a:t>Этот знак подсказывает водителю, что на дорогу могут выбежать дети, поэтому ехать на большой скорости запрещено</a:t>
            </a:r>
            <a:r>
              <a:rPr lang="ru-RU" sz="2700" dirty="0" smtClean="0">
                <a:latin typeface="Arial" pitchFamily="34" charset="0"/>
                <a:cs typeface="Arial" pitchFamily="34" charset="0"/>
              </a:rPr>
              <a:t>. Подобное </a:t>
            </a:r>
            <a:r>
              <a:rPr lang="ru-RU" sz="2700" dirty="0" smtClean="0">
                <a:latin typeface="Arial" pitchFamily="34" charset="0"/>
                <a:cs typeface="Arial" pitchFamily="34" charset="0"/>
              </a:rPr>
              <a:t>обозначение не позволяет переходить дорогу, а только отмечает места массового нахождения </a:t>
            </a:r>
            <a:r>
              <a:rPr lang="ru-RU" sz="2700" dirty="0" smtClean="0">
                <a:latin typeface="Arial" pitchFamily="34" charset="0"/>
                <a:cs typeface="Arial" pitchFamily="34" charset="0"/>
              </a:rPr>
              <a:t>детей</a:t>
            </a:r>
            <a:r>
              <a:rPr lang="ru-RU" sz="2700" dirty="0" smtClean="0">
                <a:latin typeface="Arial" pitchFamily="34" charset="0"/>
                <a:cs typeface="Arial" pitchFamily="34" charset="0"/>
              </a:rPr>
              <a:t>, например, школы, оздоровительного лагеря, игровой площадки. </a:t>
            </a:r>
            <a:r>
              <a:rPr lang="ru-RU" sz="2700" dirty="0" smtClean="0">
                <a:latin typeface="Arial" pitchFamily="34" charset="0"/>
                <a:cs typeface="Arial" pitchFamily="34" charset="0"/>
              </a:rPr>
              <a:t> Этот</a:t>
            </a:r>
            <a:r>
              <a:rPr lang="ru-RU" sz="2700" dirty="0" smtClean="0">
                <a:latin typeface="Arial" pitchFamily="34" charset="0"/>
                <a:cs typeface="Arial" pitchFamily="34" charset="0"/>
              </a:rPr>
              <a:t> знак предупреждает водителя о возможном появлении детей на дороге. </a:t>
            </a:r>
            <a:endParaRPr lang="ru-RU" sz="2700" dirty="0">
              <a:latin typeface="Arial" pitchFamily="34" charset="0"/>
              <a:cs typeface="Arial" pitchFamily="34" charset="0"/>
            </a:endParaRPr>
          </a:p>
        </p:txBody>
      </p:sp>
      <p:pic>
        <p:nvPicPr>
          <p:cNvPr id="5" name="Picture 22" descr="Дети"/>
          <p:cNvPicPr>
            <a:picLocks noChangeAspect="1" noChangeArrowheads="1"/>
          </p:cNvPicPr>
          <p:nvPr/>
        </p:nvPicPr>
        <p:blipFill>
          <a:blip r:embed="rId2" cstate="print"/>
          <a:srcRect/>
          <a:stretch>
            <a:fillRect/>
          </a:stretch>
        </p:blipFill>
        <p:spPr bwMode="auto">
          <a:xfrm>
            <a:off x="6804248" y="260648"/>
            <a:ext cx="1872208" cy="1984996"/>
          </a:xfrm>
          <a:prstGeom prst="rect">
            <a:avLst/>
          </a:prstGeom>
          <a:noFill/>
        </p:spPr>
      </p:pic>
      <p:pic>
        <p:nvPicPr>
          <p:cNvPr id="7" name="Рисунок 6">
            <a:hlinkClick r:id="rId3" action="ppaction://hlinksldjump"/>
            <a:extLst>
              <a:ext uri="{FF2B5EF4-FFF2-40B4-BE49-F238E27FC236}">
                <a16:creationId xmlns="" xmlns:a16="http://schemas.microsoft.com/office/drawing/2014/main" id="{A332CE0D-6A6A-49B7-9B74-515A44DAC5B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703841" y="1"/>
            <a:ext cx="476671" cy="47667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0226"/>
          </a:xfrm>
          <a:solidFill>
            <a:schemeClr val="bg1"/>
          </a:solidFill>
          <a:ln>
            <a:solidFill>
              <a:schemeClr val="tx1"/>
            </a:solidFill>
          </a:ln>
        </p:spPr>
        <p:txBody>
          <a:bodyPr/>
          <a:lstStyle/>
          <a:p>
            <a:pPr algn="l"/>
            <a:r>
              <a:rPr lang="ru-RU" dirty="0" smtClean="0"/>
              <a:t>      Остановка транспорта</a:t>
            </a:r>
            <a:endParaRPr lang="ru-RU" dirty="0"/>
          </a:p>
        </p:txBody>
      </p:sp>
      <p:sp>
        <p:nvSpPr>
          <p:cNvPr id="3" name="Содержимое 2"/>
          <p:cNvSpPr>
            <a:spLocks noGrp="1"/>
          </p:cNvSpPr>
          <p:nvPr>
            <p:ph idx="1"/>
          </p:nvPr>
        </p:nvSpPr>
        <p:spPr>
          <a:xfrm>
            <a:off x="467544" y="2420888"/>
            <a:ext cx="8229600" cy="4093915"/>
          </a:xfrm>
        </p:spPr>
        <p:txBody>
          <a:bodyPr>
            <a:noAutofit/>
          </a:bodyPr>
          <a:lstStyle/>
          <a:p>
            <a:pPr marL="0" indent="0" algn="just">
              <a:lnSpc>
                <a:spcPct val="110000"/>
              </a:lnSpc>
              <a:spcBef>
                <a:spcPts val="0"/>
              </a:spcBef>
              <a:buNone/>
            </a:pPr>
            <a:r>
              <a:rPr lang="ru-RU" sz="3000" dirty="0" smtClean="0">
                <a:latin typeface="Arial" pitchFamily="34" charset="0"/>
                <a:cs typeface="Arial" pitchFamily="34" charset="0"/>
              </a:rPr>
              <a:t>Знак, на котором на синем фоне нарисован автобус, трамвай или троллейбус, показывает, что исключительно в этом </a:t>
            </a:r>
            <a:r>
              <a:rPr lang="ru-RU" sz="3000" dirty="0" smtClean="0">
                <a:latin typeface="Arial" pitchFamily="34" charset="0"/>
                <a:cs typeface="Arial" pitchFamily="34" charset="0"/>
              </a:rPr>
              <a:t>месте можно </a:t>
            </a:r>
            <a:r>
              <a:rPr lang="ru-RU" sz="3000" dirty="0" smtClean="0">
                <a:latin typeface="Arial" pitchFamily="34" charset="0"/>
                <a:cs typeface="Arial" pitchFamily="34" charset="0"/>
              </a:rPr>
              <a:t>сесть в транспорт или сойти с него</a:t>
            </a:r>
            <a:r>
              <a:rPr lang="ru-RU" sz="3000" dirty="0" smtClean="0">
                <a:latin typeface="Arial" pitchFamily="34" charset="0"/>
                <a:cs typeface="Arial" pitchFamily="34" charset="0"/>
              </a:rPr>
              <a:t>. Устанавливается </a:t>
            </a:r>
            <a:r>
              <a:rPr lang="ru-RU" sz="3000" dirty="0" smtClean="0">
                <a:latin typeface="Arial" pitchFamily="34" charset="0"/>
                <a:cs typeface="Arial" pitchFamily="34" charset="0"/>
              </a:rPr>
              <a:t>этот знак вплотную к посадочной площадке - месту ожидания транспорта для пассажиров.</a:t>
            </a:r>
            <a:endParaRPr lang="ru-RU" sz="3000" dirty="0">
              <a:solidFill>
                <a:schemeClr val="accent2"/>
              </a:solidFill>
              <a:latin typeface="Arial" pitchFamily="34" charset="0"/>
              <a:cs typeface="Arial" pitchFamily="34" charset="0"/>
            </a:endParaRPr>
          </a:p>
        </p:txBody>
      </p:sp>
      <p:pic>
        <p:nvPicPr>
          <p:cNvPr id="6" name="Picture 8" descr="Место остановки автобуса и (или) троллейбуса"/>
          <p:cNvPicPr>
            <a:picLocks noChangeAspect="1" noChangeArrowheads="1"/>
          </p:cNvPicPr>
          <p:nvPr/>
        </p:nvPicPr>
        <p:blipFill>
          <a:blip r:embed="rId2" cstate="print"/>
          <a:srcRect/>
          <a:stretch>
            <a:fillRect/>
          </a:stretch>
        </p:blipFill>
        <p:spPr bwMode="auto">
          <a:xfrm>
            <a:off x="7339807" y="260648"/>
            <a:ext cx="1336649" cy="1944216"/>
          </a:xfrm>
          <a:prstGeom prst="rect">
            <a:avLst/>
          </a:prstGeom>
          <a:noFill/>
        </p:spPr>
      </p:pic>
      <p:pic>
        <p:nvPicPr>
          <p:cNvPr id="7" name="Рисунок 6">
            <a:hlinkClick r:id="rId3" action="ppaction://hlinksldjump"/>
            <a:extLst>
              <a:ext uri="{FF2B5EF4-FFF2-40B4-BE49-F238E27FC236}">
                <a16:creationId xmlns="" xmlns:a16="http://schemas.microsoft.com/office/drawing/2014/main" id="{A332CE0D-6A6A-49B7-9B74-515A44DAC5B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703841" y="1"/>
            <a:ext cx="476671" cy="47667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0226"/>
          </a:xfrm>
          <a:solidFill>
            <a:schemeClr val="bg1"/>
          </a:solidFill>
          <a:ln>
            <a:solidFill>
              <a:schemeClr val="tx1"/>
            </a:solidFill>
          </a:ln>
        </p:spPr>
        <p:txBody>
          <a:bodyPr/>
          <a:lstStyle/>
          <a:p>
            <a:pPr algn="l"/>
            <a:r>
              <a:rPr lang="ru-RU" dirty="0" smtClean="0"/>
              <a:t>       Дорожные работы</a:t>
            </a:r>
            <a:endParaRPr lang="ru-RU" dirty="0"/>
          </a:p>
        </p:txBody>
      </p:sp>
      <p:sp>
        <p:nvSpPr>
          <p:cNvPr id="3" name="Содержимое 2"/>
          <p:cNvSpPr>
            <a:spLocks noGrp="1"/>
          </p:cNvSpPr>
          <p:nvPr>
            <p:ph idx="1"/>
          </p:nvPr>
        </p:nvSpPr>
        <p:spPr>
          <a:xfrm>
            <a:off x="467544" y="2420888"/>
            <a:ext cx="8229600" cy="4093915"/>
          </a:xfrm>
        </p:spPr>
        <p:txBody>
          <a:bodyPr>
            <a:normAutofit fontScale="85000" lnSpcReduction="10000"/>
          </a:bodyPr>
          <a:lstStyle/>
          <a:p>
            <a:pPr marL="0" indent="0" algn="just">
              <a:lnSpc>
                <a:spcPct val="110000"/>
              </a:lnSpc>
              <a:spcBef>
                <a:spcPts val="0"/>
              </a:spcBef>
              <a:buNone/>
            </a:pPr>
            <a:r>
              <a:rPr lang="ru-RU" dirty="0" smtClean="0">
                <a:latin typeface="Arial" pitchFamily="34" charset="0"/>
                <a:cs typeface="Arial" pitchFamily="34" charset="0"/>
              </a:rPr>
              <a:t>Обозначая опасные места, такие символы предотвращают травматизм</a:t>
            </a:r>
            <a:r>
              <a:rPr lang="ru-RU" dirty="0" smtClean="0">
                <a:latin typeface="Arial" pitchFamily="34" charset="0"/>
                <a:cs typeface="Arial" pitchFamily="34" charset="0"/>
              </a:rPr>
              <a:t>. Знак сигнализирует </a:t>
            </a:r>
            <a:r>
              <a:rPr lang="ru-RU" dirty="0" smtClean="0">
                <a:latin typeface="Arial" pitchFamily="34" charset="0"/>
                <a:cs typeface="Arial" pitchFamily="34" charset="0"/>
              </a:rPr>
              <a:t>о дорожных работах: ремонте асфальта, обрезке веток с деревьев или любых других работах, происходящих непосредственно на дорожном полотне. Детям ходить вблизи категорически не рекомендуется, ведь там могут падать ветки, может быть разлита горячая смола, или могут лететь камни, поэтому есть риск травмироваться.</a:t>
            </a:r>
            <a:endParaRPr lang="ru-RU" dirty="0">
              <a:latin typeface="Arial" pitchFamily="34" charset="0"/>
              <a:cs typeface="Arial" pitchFamily="34" charset="0"/>
            </a:endParaRPr>
          </a:p>
        </p:txBody>
      </p:sp>
      <p:pic>
        <p:nvPicPr>
          <p:cNvPr id="5" name="Picture 20" descr="Дорожные работы"/>
          <p:cNvPicPr>
            <a:picLocks noChangeAspect="1" noChangeArrowheads="1"/>
          </p:cNvPicPr>
          <p:nvPr/>
        </p:nvPicPr>
        <p:blipFill>
          <a:blip r:embed="rId2" cstate="print"/>
          <a:srcRect/>
          <a:stretch>
            <a:fillRect/>
          </a:stretch>
        </p:blipFill>
        <p:spPr bwMode="auto">
          <a:xfrm>
            <a:off x="6732240" y="260648"/>
            <a:ext cx="1944216" cy="1984996"/>
          </a:xfrm>
          <a:prstGeom prst="rect">
            <a:avLst/>
          </a:prstGeom>
          <a:noFill/>
        </p:spPr>
      </p:pic>
      <p:pic>
        <p:nvPicPr>
          <p:cNvPr id="7" name="Рисунок 6">
            <a:hlinkClick r:id="rId3" action="ppaction://hlinksldjump"/>
            <a:extLst>
              <a:ext uri="{FF2B5EF4-FFF2-40B4-BE49-F238E27FC236}">
                <a16:creationId xmlns="" xmlns:a16="http://schemas.microsoft.com/office/drawing/2014/main" id="{A332CE0D-6A6A-49B7-9B74-515A44DAC5B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703841" y="1"/>
            <a:ext cx="476671" cy="47667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0226"/>
          </a:xfrm>
          <a:solidFill>
            <a:schemeClr val="bg1"/>
          </a:solidFill>
          <a:ln>
            <a:solidFill>
              <a:schemeClr val="tx1"/>
            </a:solidFill>
          </a:ln>
        </p:spPr>
        <p:txBody>
          <a:bodyPr/>
          <a:lstStyle/>
          <a:p>
            <a:pPr algn="l"/>
            <a:r>
              <a:rPr lang="ru-RU" dirty="0" smtClean="0"/>
              <a:t>Движение на велосипедах </a:t>
            </a:r>
            <a:br>
              <a:rPr lang="ru-RU" dirty="0" smtClean="0"/>
            </a:br>
            <a:r>
              <a:rPr lang="ru-RU" dirty="0" smtClean="0"/>
              <a:t> </a:t>
            </a:r>
            <a:r>
              <a:rPr lang="ru-RU" dirty="0" smtClean="0"/>
              <a:t>              запрещено</a:t>
            </a:r>
            <a:endParaRPr lang="ru-RU" dirty="0"/>
          </a:p>
        </p:txBody>
      </p:sp>
      <p:sp>
        <p:nvSpPr>
          <p:cNvPr id="3" name="Содержимое 2"/>
          <p:cNvSpPr>
            <a:spLocks noGrp="1"/>
          </p:cNvSpPr>
          <p:nvPr>
            <p:ph idx="1"/>
          </p:nvPr>
        </p:nvSpPr>
        <p:spPr>
          <a:xfrm>
            <a:off x="467544" y="2420888"/>
            <a:ext cx="8229600" cy="4093915"/>
          </a:xfrm>
        </p:spPr>
        <p:txBody>
          <a:bodyPr>
            <a:normAutofit fontScale="85000" lnSpcReduction="10000"/>
          </a:bodyPr>
          <a:lstStyle/>
          <a:p>
            <a:pPr marL="0" indent="0" algn="just">
              <a:lnSpc>
                <a:spcPct val="110000"/>
              </a:lnSpc>
              <a:spcBef>
                <a:spcPts val="0"/>
              </a:spcBef>
              <a:buNone/>
            </a:pPr>
            <a:r>
              <a:rPr lang="ru-RU" dirty="0" smtClean="0">
                <a:latin typeface="Arial" pitchFamily="34" charset="0"/>
                <a:cs typeface="Arial" pitchFamily="34" charset="0"/>
              </a:rPr>
              <a:t>Этот запрещающий знак устанавливается в местах, где движение на мопедах и велосипедах категорически запрещено. Обычно его устанавливают в местах интенсивного движения транспорта и на самых оживленных перекрестках, так как проезд велосипедистов может создать угрозу безопасности всем участникам. Н</a:t>
            </a:r>
            <a:r>
              <a:rPr lang="ru-RU" dirty="0" smtClean="0">
                <a:latin typeface="Arial" pitchFamily="34" charset="0"/>
                <a:cs typeface="Arial" pitchFamily="34" charset="0"/>
              </a:rPr>
              <a:t>а </a:t>
            </a:r>
            <a:r>
              <a:rPr lang="ru-RU" dirty="0" smtClean="0">
                <a:latin typeface="Arial" pitchFamily="34" charset="0"/>
                <a:cs typeface="Arial" pitchFamily="34" charset="0"/>
              </a:rPr>
              <a:t>дорогах с большим количеством автотранспорта езда на велосипеде запрещена.</a:t>
            </a:r>
            <a:endParaRPr lang="ru-RU" dirty="0">
              <a:solidFill>
                <a:schemeClr val="accent2"/>
              </a:solidFill>
              <a:latin typeface="Arial" pitchFamily="34" charset="0"/>
              <a:cs typeface="Arial" pitchFamily="34" charset="0"/>
            </a:endParaRPr>
          </a:p>
        </p:txBody>
      </p:sp>
      <p:pic>
        <p:nvPicPr>
          <p:cNvPr id="6" name="Picture 14" descr="Движение на велосипедах запрещено"/>
          <p:cNvPicPr>
            <a:picLocks noChangeAspect="1" noChangeArrowheads="1"/>
          </p:cNvPicPr>
          <p:nvPr/>
        </p:nvPicPr>
        <p:blipFill>
          <a:blip r:embed="rId2" cstate="print"/>
          <a:srcRect/>
          <a:stretch>
            <a:fillRect/>
          </a:stretch>
        </p:blipFill>
        <p:spPr bwMode="auto">
          <a:xfrm>
            <a:off x="6876258" y="260648"/>
            <a:ext cx="1800198" cy="1944216"/>
          </a:xfrm>
          <a:prstGeom prst="rect">
            <a:avLst/>
          </a:prstGeom>
          <a:noFill/>
        </p:spPr>
      </p:pic>
      <p:pic>
        <p:nvPicPr>
          <p:cNvPr id="7" name="Рисунок 6">
            <a:hlinkClick r:id="rId3" action="ppaction://hlinksldjump"/>
            <a:extLst>
              <a:ext uri="{FF2B5EF4-FFF2-40B4-BE49-F238E27FC236}">
                <a16:creationId xmlns="" xmlns:a16="http://schemas.microsoft.com/office/drawing/2014/main" id="{A332CE0D-6A6A-49B7-9B74-515A44DAC5B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703841" y="1"/>
            <a:ext cx="476671" cy="47667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484</Words>
  <Application>Microsoft Office PowerPoint</Application>
  <PresentationFormat>Экран (4:3)</PresentationFormat>
  <Paragraphs>32</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Дорожные знаки</vt:lpstr>
      <vt:lpstr>Слайд 2</vt:lpstr>
      <vt:lpstr>  Велосипедная дорожка</vt:lpstr>
      <vt:lpstr>   Пешеходный переход</vt:lpstr>
      <vt:lpstr>     Подземный переход</vt:lpstr>
      <vt:lpstr>                      Дети</vt:lpstr>
      <vt:lpstr>      Остановка транспорта</vt:lpstr>
      <vt:lpstr>       Дорожные работы</vt:lpstr>
      <vt:lpstr>Движение на велосипедах                 запрещено</vt:lpstr>
      <vt:lpstr>          Въезд запрещен</vt:lpstr>
      <vt:lpstr>     Движение пешеходов                     запрещено</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Дорожные знаки</dc:title>
  <dc:creator>student_24</dc:creator>
  <cp:lastModifiedBy>student_24</cp:lastModifiedBy>
  <cp:revision>7</cp:revision>
  <dcterms:created xsi:type="dcterms:W3CDTF">2022-04-05T14:21:48Z</dcterms:created>
  <dcterms:modified xsi:type="dcterms:W3CDTF">2022-04-05T15:25:01Z</dcterms:modified>
</cp:coreProperties>
</file>